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19" r:id="rId2"/>
    <p:sldId id="313" r:id="rId3"/>
    <p:sldId id="311" r:id="rId4"/>
    <p:sldId id="317" r:id="rId5"/>
    <p:sldId id="314" r:id="rId6"/>
    <p:sldId id="322" r:id="rId7"/>
    <p:sldId id="316" r:id="rId8"/>
    <p:sldId id="321" r:id="rId9"/>
    <p:sldId id="320" r:id="rId10"/>
    <p:sldId id="323" r:id="rId11"/>
    <p:sldId id="324" r:id="rId12"/>
    <p:sldId id="312" r:id="rId13"/>
    <p:sldId id="318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6" autoAdjust="0"/>
    <p:restoredTop sz="96713" autoAdjust="0"/>
  </p:normalViewPr>
  <p:slideViewPr>
    <p:cSldViewPr>
      <p:cViewPr varScale="1">
        <p:scale>
          <a:sx n="151" d="100"/>
          <a:sy n="151" d="100"/>
        </p:scale>
        <p:origin x="180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0C39B0-959C-4CB4-A2DD-748CEB9B77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92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2771D-B35B-42BA-B885-7AF61B4F0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86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3C0A3-EDEF-459B-A76F-1A0B55B563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20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47200" y="0"/>
            <a:ext cx="26416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2400" y="0"/>
            <a:ext cx="77216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99E07-50CB-465A-AF40-958A9BB3C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766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0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422400" y="1219200"/>
            <a:ext cx="105664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216E3-9984-4C8C-9154-7CEA17EFF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737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0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22400" y="1219200"/>
            <a:ext cx="5181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07200" y="1219200"/>
            <a:ext cx="51816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07200" y="3771900"/>
            <a:ext cx="51816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5CDC3-6E44-4EC1-B86F-DFC8921CD2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81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C5BBD-3A8F-4C1E-90D3-84F9D7F41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78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044C4-0A6E-42E4-8B66-49808423C8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72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15143-1BFC-4CA5-9FDC-1E63968F9C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48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C54EA-B804-4CB5-988D-7E9AC3805C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F28CA-08CE-441B-AB02-5126B0AE9F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72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64238-C7E2-4944-BCB1-79400D698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75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E655E8-A0F1-45E6-9D52-C59E459A91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56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3BE4-0A52-4A84-9241-40EF5E2EB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85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jan.ucc.nau.edu/~rcb7/namNm15.jpg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0"/>
            <a:ext cx="1056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219200"/>
            <a:ext cx="10566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248400"/>
            <a:ext cx="3352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8400"/>
            <a:ext cx="416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632612-3606-44DE-BBF4-325DE79C9CB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20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134408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62200"/>
            <a:ext cx="13440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6"/>
            <a:ext cx="13208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05200"/>
            <a:ext cx="128481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4831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rc-bsu.cam.ac.uk/software/bugs/thebugs-project-geobugs/" TargetMode="External"/><Relationship Id="rId2" Type="http://schemas.openxmlformats.org/officeDocument/2006/relationships/hyperlink" Target="file:///C:\Users\jimg\Dropbox\Public\GSP570\Spatialmodeling\http|\www.mrc-bsu.cam.ac.uk\bugs\winbugs\geobugs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an.r-project.org/web/views/Bayesian.html" TargetMode="External"/><Relationship Id="rId4" Type="http://schemas.openxmlformats.org/officeDocument/2006/relationships/hyperlink" Target="https://www.bayesianspectacles.org/laplaces-demon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-bloggers.com/r-and-bayesian-statistic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First, a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find the perfect value for a coefficient?</a:t>
            </a:r>
          </a:p>
        </p:txBody>
      </p:sp>
    </p:spTree>
    <p:extLst>
      <p:ext uri="{BB962C8B-B14F-4D97-AF65-F5344CB8AC3E}">
        <p14:creationId xmlns:p14="http://schemas.microsoft.com/office/powerpoint/2010/main" val="307333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6025B1-CA1F-40B9-97BB-0FA1C2394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Networks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87869B4-BBAA-4391-9670-5272EC362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95400"/>
            <a:ext cx="7464502" cy="500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7BC2C50-BB81-47A8-B06F-7604D5DED17B}"/>
              </a:ext>
            </a:extLst>
          </p:cNvPr>
          <p:cNvSpPr txBox="1"/>
          <p:nvPr/>
        </p:nvSpPr>
        <p:spPr>
          <a:xfrm>
            <a:off x="1371600" y="6488668"/>
            <a:ext cx="9830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https://towardsdatascience.com/introduction-to-bayesian-networks-81031eeed94e</a:t>
            </a:r>
          </a:p>
        </p:txBody>
      </p:sp>
    </p:spTree>
    <p:extLst>
      <p:ext uri="{BB962C8B-B14F-4D97-AF65-F5344CB8AC3E}">
        <p14:creationId xmlns:p14="http://schemas.microsoft.com/office/powerpoint/2010/main" val="587694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8E59AD-BA8B-4D89-9A76-A90C6D39A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Bayesian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8562CE9-E14A-4E3E-B935-B21E54A0E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914400"/>
            <a:ext cx="7240663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EA55C16-E86F-41A2-8DE0-F0756260C16F}"/>
              </a:ext>
            </a:extLst>
          </p:cNvPr>
          <p:cNvSpPr txBox="1"/>
          <p:nvPr/>
        </p:nvSpPr>
        <p:spPr>
          <a:xfrm>
            <a:off x="1847850" y="6211669"/>
            <a:ext cx="10363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Effects of land use changes on ecosystem processes, carbon storage and climate change mitigation</a:t>
            </a:r>
          </a:p>
          <a:p>
            <a:r>
              <a:rPr lang="en-US" dirty="0"/>
              <a:t>Martin Herold, M. García Esteban, Alvaro Ivan Lau Sarmiento, Alvaro Ivan Lau etc.</a:t>
            </a:r>
          </a:p>
        </p:txBody>
      </p:sp>
    </p:spTree>
    <p:extLst>
      <p:ext uri="{BB962C8B-B14F-4D97-AF65-F5344CB8AC3E}">
        <p14:creationId xmlns:p14="http://schemas.microsoft.com/office/powerpoint/2010/main" val="933610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WinBUGS – original Bayesian modeling package (worst UI ever!)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3"/>
              </a:rPr>
              <a:t>GeoBUGS</a:t>
            </a:r>
            <a:r>
              <a:rPr lang="en-US" dirty="0"/>
              <a:t> – Spatial Bayes?</a:t>
            </a:r>
          </a:p>
          <a:p>
            <a:r>
              <a:rPr lang="en-US" dirty="0">
                <a:hlinkClick r:id="rId4"/>
              </a:rPr>
              <a:t>Laplace's Demon </a:t>
            </a:r>
            <a:r>
              <a:rPr lang="en-US" dirty="0"/>
              <a:t>- a "complete environment for Bayesian inference", their web site also has some very nice introductory material (and some nice merchandise!).</a:t>
            </a:r>
          </a:p>
          <a:p>
            <a:r>
              <a:rPr lang="en-US" dirty="0">
                <a:hlinkClick r:id="rId5"/>
              </a:rPr>
              <a:t>R Packages for Bayes</a:t>
            </a:r>
            <a:r>
              <a:rPr lang="en-US" dirty="0"/>
              <a:t> – more on this…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86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for Bayes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R2WinBUGS – interface to </a:t>
            </a:r>
            <a:r>
              <a:rPr lang="en-US" dirty="0" err="1"/>
              <a:t>WinBUGS</a:t>
            </a:r>
            <a:endParaRPr lang="en-US" dirty="0"/>
          </a:p>
          <a:p>
            <a:r>
              <a:rPr lang="en-US" dirty="0"/>
              <a:t>JAGS – Designed to work with R</a:t>
            </a:r>
          </a:p>
          <a:p>
            <a:pPr lvl="1"/>
            <a:r>
              <a:rPr lang="en-US" dirty="0" err="1"/>
              <a:t>rjags</a:t>
            </a:r>
            <a:r>
              <a:rPr lang="en-US" dirty="0"/>
              <a:t> – interface to JAGS</a:t>
            </a:r>
          </a:p>
          <a:p>
            <a:pPr lvl="1"/>
            <a:r>
              <a:rPr lang="en-US" dirty="0"/>
              <a:t>coda – library to analyze MCMC results</a:t>
            </a:r>
          </a:p>
          <a:p>
            <a:r>
              <a:rPr lang="en-US" dirty="0"/>
              <a:t>Stan – faster and larger models</a:t>
            </a:r>
          </a:p>
          <a:p>
            <a:pPr lvl="1"/>
            <a:r>
              <a:rPr lang="en-US" dirty="0" err="1"/>
              <a:t>Rstan</a:t>
            </a:r>
            <a:r>
              <a:rPr lang="en-US" dirty="0"/>
              <a:t> – R library</a:t>
            </a:r>
          </a:p>
          <a:p>
            <a:r>
              <a:rPr lang="en-US" dirty="0"/>
              <a:t>INLA?</a:t>
            </a:r>
          </a:p>
          <a:p>
            <a:r>
              <a:rPr lang="en-US" dirty="0"/>
              <a:t>Resources</a:t>
            </a:r>
          </a:p>
          <a:p>
            <a:pPr lvl="1"/>
            <a:r>
              <a:rPr lang="en-US" dirty="0">
                <a:hlinkClick r:id="rId2"/>
              </a:rPr>
              <a:t>R and Bayesian Statistics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9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143000"/>
            <a:ext cx="7924800" cy="5638800"/>
          </a:xfrm>
        </p:spPr>
        <p:txBody>
          <a:bodyPr/>
          <a:lstStyle/>
          <a:p>
            <a:r>
              <a:rPr lang="en-US" dirty="0"/>
              <a:t>Allow updating an existing probability when additional information is made available</a:t>
            </a:r>
          </a:p>
          <a:p>
            <a:r>
              <a:rPr lang="en-US" dirty="0"/>
              <a:t>Allows flexibility when integrating different types of “data” to create probabilities</a:t>
            </a:r>
          </a:p>
          <a:p>
            <a:r>
              <a:rPr lang="en-US" dirty="0"/>
              <a:t>Growing in popularity to solve real problems</a:t>
            </a:r>
          </a:p>
          <a:p>
            <a:r>
              <a:rPr lang="en-US" dirty="0"/>
              <a:t>Provides a method to “update beliefs”</a:t>
            </a:r>
          </a:p>
          <a:p>
            <a:r>
              <a:rPr lang="en-US" dirty="0"/>
              <a:t>Argued to be closer to how we think</a:t>
            </a:r>
          </a:p>
        </p:txBody>
      </p:sp>
    </p:spTree>
    <p:extLst>
      <p:ext uri="{BB962C8B-B14F-4D97-AF65-F5344CB8AC3E}">
        <p14:creationId xmlns:p14="http://schemas.microsoft.com/office/powerpoint/2010/main" val="98102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Bayes' </a:t>
            </a:r>
            <a:r>
              <a:rPr lang="en-US" dirty="0"/>
              <a:t>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22400" y="1219200"/>
                <a:ext cx="7340600" cy="4953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b="0" dirty="0"/>
              </a:p>
              <a:p>
                <a:r>
                  <a:rPr lang="en-US" dirty="0"/>
                  <a:t>The probability of A, given B, is the probability of B, given A, times the probability of A divided by the probability of B.</a:t>
                </a:r>
              </a:p>
              <a:p>
                <a:r>
                  <a:rPr lang="en-US" dirty="0"/>
                  <a:t>Thomas Bayes first suggested using this equation to update existing probabilities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2400" y="1219200"/>
                <a:ext cx="7340600" cy="4953000"/>
              </a:xfrm>
              <a:blipFill>
                <a:blip r:embed="rId2"/>
                <a:stretch>
                  <a:fillRect l="-1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4AD312C-9930-4FAF-962A-25A619898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2763416"/>
            <a:ext cx="3810000" cy="408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877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Landslides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P(A|B): Probability of a landslide given that it is raining</a:t>
            </a:r>
          </a:p>
          <a:p>
            <a:pPr lvl="1"/>
            <a:r>
              <a:rPr lang="en-US" dirty="0"/>
              <a:t>Unknown</a:t>
            </a:r>
          </a:p>
          <a:p>
            <a:r>
              <a:rPr lang="en-US" dirty="0"/>
              <a:t>P(A): Probability of a landslide</a:t>
            </a:r>
          </a:p>
          <a:p>
            <a:pPr lvl="1"/>
            <a:r>
              <a:rPr lang="en-US" dirty="0"/>
              <a:t>Number of days with landslides per year / 365</a:t>
            </a:r>
          </a:p>
          <a:p>
            <a:r>
              <a:rPr lang="en-US" dirty="0"/>
              <a:t>P(B): Probability of rain</a:t>
            </a:r>
          </a:p>
          <a:p>
            <a:pPr lvl="1"/>
            <a:r>
              <a:rPr lang="en-US" dirty="0"/>
              <a:t>Number of days with rain per year / 365</a:t>
            </a:r>
          </a:p>
          <a:p>
            <a:r>
              <a:rPr lang="en-US" dirty="0"/>
              <a:t>P(B|A): Probability of rain given a landslide</a:t>
            </a:r>
          </a:p>
          <a:p>
            <a:pPr lvl="1"/>
            <a:r>
              <a:rPr lang="en-US" dirty="0"/>
              <a:t>Number of days it has rained and had a landslide divided by the number of days with landslides</a:t>
            </a:r>
          </a:p>
        </p:txBody>
      </p:sp>
    </p:spTree>
    <p:extLst>
      <p:ext uri="{BB962C8B-B14F-4D97-AF65-F5344CB8AC3E}">
        <p14:creationId xmlns:p14="http://schemas.microsoft.com/office/powerpoint/2010/main" val="392008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P(A|B) – posterior probability</a:t>
                </a:r>
              </a:p>
              <a:p>
                <a:r>
                  <a:rPr lang="en-US" dirty="0"/>
                  <a:t>P(A) – prior probability, probability of A before B is observed</a:t>
                </a:r>
              </a:p>
              <a:p>
                <a:r>
                  <a:rPr lang="en-US" dirty="0"/>
                  <a:t>P(B|A) – probability of observing B given A. </a:t>
                </a:r>
              </a:p>
              <a:p>
                <a:r>
                  <a:rPr lang="en-US" dirty="0"/>
                  <a:t>P(B) – probability of B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92" r="-1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487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E5C89D-2A25-478F-9891-CF58A9B9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Modeling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F83E971-38F0-41A5-BA9F-99138ED4C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858" y="1485900"/>
            <a:ext cx="477202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EEB957-5CF7-4052-8E1E-706DFA70038E}"/>
                  </a:ext>
                </a:extLst>
              </p:cNvPr>
              <p:cNvSpPr txBox="1"/>
              <p:nvPr/>
            </p:nvSpPr>
            <p:spPr>
              <a:xfrm>
                <a:off x="6551206" y="3208290"/>
                <a:ext cx="4419600" cy="9748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EEB957-5CF7-4052-8E1E-706DFA7003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206" y="3208290"/>
                <a:ext cx="4419600" cy="9748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8DFF9B5-032A-44AB-8234-2FEC287B07D3}"/>
              </a:ext>
            </a:extLst>
          </p:cNvPr>
          <p:cNvSpPr txBox="1"/>
          <p:nvPr/>
        </p:nvSpPr>
        <p:spPr>
          <a:xfrm>
            <a:off x="6725093" y="4495800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Posterior</a:t>
            </a:r>
          </a:p>
          <a:p>
            <a:pPr algn="ctr"/>
            <a:r>
              <a:rPr lang="en-US" dirty="0"/>
              <a:t>Distribution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2E9DDA5-EB0B-4B19-9017-769D42102E50}"/>
              </a:ext>
            </a:extLst>
          </p:cNvPr>
          <p:cNvCxnSpPr>
            <a:stCxn id="6" idx="0"/>
          </p:cNvCxnSpPr>
          <p:nvPr/>
        </p:nvCxnSpPr>
        <p:spPr>
          <a:xfrm flipH="1" flipV="1">
            <a:off x="7391400" y="3962400"/>
            <a:ext cx="3107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280FCED-DD15-4AAE-BE0A-CEFF61072026}"/>
              </a:ext>
            </a:extLst>
          </p:cNvPr>
          <p:cNvSpPr txBox="1"/>
          <p:nvPr/>
        </p:nvSpPr>
        <p:spPr>
          <a:xfrm>
            <a:off x="10327973" y="4572000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Prior</a:t>
            </a:r>
          </a:p>
          <a:p>
            <a:pPr algn="ctr"/>
            <a:r>
              <a:rPr lang="en-US" dirty="0"/>
              <a:t>Distribution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CE79010-52AC-4543-A893-F45E1E6DA23C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10668000" y="4058955"/>
            <a:ext cx="329387" cy="513045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4569039-E493-4C88-8980-B49DF025C558}"/>
              </a:ext>
            </a:extLst>
          </p:cNvPr>
          <p:cNvSpPr txBox="1"/>
          <p:nvPr/>
        </p:nvSpPr>
        <p:spPr>
          <a:xfrm>
            <a:off x="8645006" y="2231645"/>
            <a:ext cx="1223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Likelihood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6CC03CF-D31E-4DD9-B41A-D3AC3B7B595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9256713" y="2600977"/>
            <a:ext cx="0" cy="607313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7D20F7A-FB93-46C7-904E-049C46B40D63}"/>
              </a:ext>
            </a:extLst>
          </p:cNvPr>
          <p:cNvSpPr txBox="1"/>
          <p:nvPr/>
        </p:nvSpPr>
        <p:spPr>
          <a:xfrm>
            <a:off x="8856358" y="466626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Data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0C241B-6ED7-4609-BD56-26C43BF4A6E5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9192348" y="4229100"/>
            <a:ext cx="0" cy="437167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79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Informative prior – A prior that is based on data</a:t>
            </a:r>
          </a:p>
          <a:p>
            <a:r>
              <a:rPr lang="en-US" dirty="0"/>
              <a:t>Uninformative prior – “objective” prior</a:t>
            </a:r>
          </a:p>
          <a:p>
            <a:pPr lvl="1"/>
            <a:r>
              <a:rPr lang="en-US" dirty="0"/>
              <a:t>Principle of indifference: when in doubt, assign equal probabilities to all outcomes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4CA7BA-CC01-43EF-BD78-18F50F16B48A}"/>
                  </a:ext>
                </a:extLst>
              </p:cNvPr>
              <p:cNvSpPr txBox="1"/>
              <p:nvPr/>
            </p:nvSpPr>
            <p:spPr>
              <a:xfrm>
                <a:off x="3657600" y="4663981"/>
                <a:ext cx="4419600" cy="9748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4CA7BA-CC01-43EF-BD78-18F50F16B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663981"/>
                <a:ext cx="4419600" cy="9748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68016A3-890A-435E-83B9-CE97FCFB3556}"/>
              </a:ext>
            </a:extLst>
          </p:cNvPr>
          <p:cNvSpPr txBox="1"/>
          <p:nvPr/>
        </p:nvSpPr>
        <p:spPr>
          <a:xfrm>
            <a:off x="3831487" y="5951491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Posterior</a:t>
            </a:r>
          </a:p>
          <a:p>
            <a:pPr algn="ctr"/>
            <a:r>
              <a:rPr lang="en-US" dirty="0"/>
              <a:t>Distribution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B49671-3EC8-4F92-82FF-EADA1E07309D}"/>
              </a:ext>
            </a:extLst>
          </p:cNvPr>
          <p:cNvCxnSpPr>
            <a:stCxn id="8" idx="0"/>
          </p:cNvCxnSpPr>
          <p:nvPr/>
        </p:nvCxnSpPr>
        <p:spPr>
          <a:xfrm flipH="1" flipV="1">
            <a:off x="4497794" y="5418091"/>
            <a:ext cx="3107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85E682B-F005-4AA8-8113-65D3CC5BC43F}"/>
              </a:ext>
            </a:extLst>
          </p:cNvPr>
          <p:cNvSpPr txBox="1"/>
          <p:nvPr/>
        </p:nvSpPr>
        <p:spPr>
          <a:xfrm>
            <a:off x="7434367" y="6027691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Prior</a:t>
            </a:r>
          </a:p>
          <a:p>
            <a:pPr algn="ctr"/>
            <a:r>
              <a:rPr lang="en-US" dirty="0"/>
              <a:t>Distribution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B19E6DD-BEBC-462D-B3B3-8896E864129E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7774394" y="5514646"/>
            <a:ext cx="329387" cy="513045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2D9F782-9B93-44B2-ABE7-330A129EB0B0}"/>
              </a:ext>
            </a:extLst>
          </p:cNvPr>
          <p:cNvSpPr txBox="1"/>
          <p:nvPr/>
        </p:nvSpPr>
        <p:spPr>
          <a:xfrm>
            <a:off x="5751400" y="3687336"/>
            <a:ext cx="1223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Likelihood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C3DAEB4-C135-4ECC-8CB6-F4A73F84D31C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6363107" y="4056668"/>
            <a:ext cx="0" cy="607313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3C988E4-41A3-4441-93B1-AE3CA9B41219}"/>
              </a:ext>
            </a:extLst>
          </p:cNvPr>
          <p:cNvSpPr txBox="1"/>
          <p:nvPr/>
        </p:nvSpPr>
        <p:spPr>
          <a:xfrm>
            <a:off x="5962752" y="612195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Data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1747A58-40EF-4FFF-B413-F64A0D9CE18B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6298742" y="5684791"/>
            <a:ext cx="0" cy="437167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77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BC27A0-C484-4ADB-96C4-DA54E8004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vs. Frequentists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4E289B-8E26-4DBA-8083-1FC26DB3F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371600"/>
            <a:ext cx="9403404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9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Hierarchical Bayes</a:t>
            </a:r>
          </a:p>
          <a:p>
            <a:pPr lvl="1"/>
            <a:r>
              <a:rPr lang="en-US" dirty="0"/>
              <a:t>Bayesian equations used to predict coefficients in other equations in levels</a:t>
            </a:r>
          </a:p>
          <a:p>
            <a:r>
              <a:rPr lang="en-US" dirty="0"/>
              <a:t>Bayesian networks</a:t>
            </a:r>
          </a:p>
          <a:p>
            <a:pPr lvl="1"/>
            <a:r>
              <a:rPr lang="en-US" dirty="0"/>
              <a:t>Networks of equations/distributions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329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11354</TotalTime>
  <Words>473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Cambria Math</vt:lpstr>
      <vt:lpstr>Default Design</vt:lpstr>
      <vt:lpstr>First, a question</vt:lpstr>
      <vt:lpstr>Bayesian Methods</vt:lpstr>
      <vt:lpstr>Bayes' Theorem</vt:lpstr>
      <vt:lpstr>Example: Landslides</vt:lpstr>
      <vt:lpstr>Definition</vt:lpstr>
      <vt:lpstr>Bayesian Modeling</vt:lpstr>
      <vt:lpstr>Priors</vt:lpstr>
      <vt:lpstr>Bayesian vs. Frequentists</vt:lpstr>
      <vt:lpstr>Bayesian Continued…</vt:lpstr>
      <vt:lpstr>Bayesian Networks</vt:lpstr>
      <vt:lpstr>Spatial Bayesian</vt:lpstr>
      <vt:lpstr>Tools</vt:lpstr>
      <vt:lpstr>R for Bayes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jim</cp:lastModifiedBy>
  <cp:revision>150</cp:revision>
  <dcterms:created xsi:type="dcterms:W3CDTF">2008-05-04T17:53:48Z</dcterms:created>
  <dcterms:modified xsi:type="dcterms:W3CDTF">2022-04-21T03:39:00Z</dcterms:modified>
</cp:coreProperties>
</file>